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5" r:id="rId8"/>
    <p:sldId id="262" r:id="rId9"/>
    <p:sldId id="263" r:id="rId10"/>
    <p:sldId id="264"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102"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9/1/2015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9/1/2015</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9/1/2015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9/1/2015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9/1/2015</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P.E.A</a:t>
            </a:r>
            <a:endParaRPr lang="en-US" sz="9600" dirty="0"/>
          </a:p>
        </p:txBody>
      </p:sp>
      <p:sp>
        <p:nvSpPr>
          <p:cNvPr id="3" name="Subtitle 2"/>
          <p:cNvSpPr>
            <a:spLocks noGrp="1"/>
          </p:cNvSpPr>
          <p:nvPr>
            <p:ph type="subTitle" idx="1"/>
          </p:nvPr>
        </p:nvSpPr>
        <p:spPr>
          <a:xfrm>
            <a:off x="1559446" y="4224862"/>
            <a:ext cx="9070848" cy="810777"/>
          </a:xfrm>
        </p:spPr>
        <p:txBody>
          <a:bodyPr>
            <a:noAutofit/>
          </a:bodyPr>
          <a:lstStyle/>
          <a:p>
            <a:r>
              <a:rPr lang="en-US" sz="3600" dirty="0" smtClean="0"/>
              <a:t>Point, Evidence, Analysis</a:t>
            </a:r>
            <a:endParaRPr lang="en-US" sz="3600" dirty="0"/>
          </a:p>
        </p:txBody>
      </p:sp>
    </p:spTree>
    <p:extLst>
      <p:ext uri="{BB962C8B-B14F-4D97-AF65-F5344CB8AC3E}">
        <p14:creationId xmlns:p14="http://schemas.microsoft.com/office/powerpoint/2010/main" val="3117094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292773"/>
            <a:ext cx="9068586" cy="2590800"/>
          </a:xfrm>
        </p:spPr>
        <p:txBody>
          <a:bodyPr/>
          <a:lstStyle/>
          <a:p>
            <a:r>
              <a:rPr lang="en-US" sz="5400" dirty="0" smtClean="0"/>
              <a:t>ANALYSIS (COMMENTARY)</a:t>
            </a:r>
            <a:endParaRPr lang="en-US" sz="5400" dirty="0"/>
          </a:p>
        </p:txBody>
      </p:sp>
      <p:sp>
        <p:nvSpPr>
          <p:cNvPr id="3" name="Subtitle 2"/>
          <p:cNvSpPr>
            <a:spLocks noGrp="1"/>
          </p:cNvSpPr>
          <p:nvPr>
            <p:ph type="subTitle" idx="1"/>
          </p:nvPr>
        </p:nvSpPr>
        <p:spPr>
          <a:xfrm>
            <a:off x="1334589" y="2965268"/>
            <a:ext cx="9522823" cy="761551"/>
          </a:xfrm>
        </p:spPr>
        <p:txBody>
          <a:bodyPr>
            <a:noAutofit/>
          </a:bodyPr>
          <a:lstStyle/>
          <a:p>
            <a:pPr algn="l">
              <a:lnSpc>
                <a:spcPct val="107000"/>
              </a:lnSpc>
              <a:spcAft>
                <a:spcPts val="800"/>
              </a:spcAft>
            </a:pPr>
            <a:r>
              <a:rPr lang="en-US" sz="2500" dirty="0" smtClean="0">
                <a:latin typeface="Calibri" panose="020F0502020204030204" pitchFamily="34" charset="0"/>
                <a:ea typeface="Calibri" panose="020F0502020204030204" pitchFamily="34" charset="0"/>
                <a:cs typeface="Times New Roman" panose="02020603050405020304" pitchFamily="18" charset="0"/>
              </a:rPr>
              <a:t>This shows that Cherry </a:t>
            </a:r>
            <a:r>
              <a:rPr lang="en-US" sz="2500" dirty="0">
                <a:latin typeface="Calibri" panose="020F0502020204030204" pitchFamily="34" charset="0"/>
                <a:ea typeface="Calibri" panose="020F0502020204030204" pitchFamily="34" charset="0"/>
                <a:cs typeface="Times New Roman" panose="02020603050405020304" pitchFamily="18" charset="0"/>
              </a:rPr>
              <a:t>is in a situation where she should be scared, but instead she is tough. She faces the scariest greaser and even challenges him by throwing coke all over him.  Although Cherry responds this way to Dally, she quickly invites Johnny and </a:t>
            </a:r>
            <a:r>
              <a:rPr lang="en-US" sz="2500" dirty="0" err="1">
                <a:latin typeface="Calibri" panose="020F0502020204030204" pitchFamily="34" charset="0"/>
                <a:ea typeface="Calibri" panose="020F0502020204030204" pitchFamily="34" charset="0"/>
                <a:cs typeface="Times New Roman" panose="02020603050405020304" pitchFamily="18" charset="0"/>
              </a:rPr>
              <a:t>Ponyboy</a:t>
            </a:r>
            <a:r>
              <a:rPr lang="en-US" sz="2500" dirty="0">
                <a:latin typeface="Calibri" panose="020F0502020204030204" pitchFamily="34" charset="0"/>
                <a:ea typeface="Calibri" panose="020F0502020204030204" pitchFamily="34" charset="0"/>
                <a:cs typeface="Times New Roman" panose="02020603050405020304" pitchFamily="18" charset="0"/>
              </a:rPr>
              <a:t> to join her and Marcia. </a:t>
            </a:r>
          </a:p>
        </p:txBody>
      </p:sp>
    </p:spTree>
    <p:extLst>
      <p:ext uri="{BB962C8B-B14F-4D97-AF65-F5344CB8AC3E}">
        <p14:creationId xmlns:p14="http://schemas.microsoft.com/office/powerpoint/2010/main" val="1312676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sentence</a:t>
            </a:r>
            <a:endParaRPr lang="en-US" dirty="0"/>
          </a:p>
        </p:txBody>
      </p:sp>
      <p:sp>
        <p:nvSpPr>
          <p:cNvPr id="3" name="Text Placeholder 2"/>
          <p:cNvSpPr>
            <a:spLocks noGrp="1"/>
          </p:cNvSpPr>
          <p:nvPr>
            <p:ph type="body" idx="1"/>
          </p:nvPr>
        </p:nvSpPr>
        <p:spPr/>
        <p:txBody>
          <a:bodyPr>
            <a:normAutofit fontScale="25000" lnSpcReduction="20000"/>
          </a:bodyPr>
          <a:lstStyle/>
          <a:p>
            <a:r>
              <a:rPr lang="en-US" sz="11200" dirty="0" smtClean="0">
                <a:latin typeface="Calibri" panose="020F0502020204030204" pitchFamily="34" charset="0"/>
                <a:ea typeface="Calibri" panose="020F0502020204030204" pitchFamily="34" charset="0"/>
                <a:cs typeface="Times New Roman" panose="02020603050405020304" pitchFamily="18" charset="0"/>
              </a:rPr>
              <a:t>Overall, It </a:t>
            </a:r>
            <a:r>
              <a:rPr lang="en-US" sz="11200" dirty="0">
                <a:latin typeface="Calibri" panose="020F0502020204030204" pitchFamily="34" charset="0"/>
                <a:ea typeface="Calibri" panose="020F0502020204030204" pitchFamily="34" charset="0"/>
                <a:cs typeface="Times New Roman" panose="02020603050405020304" pitchFamily="18" charset="0"/>
              </a:rPr>
              <a:t>is clear through her actions and her open conversations with Pony in chapter 3 that she isn’t a typical aloof Soc.   </a:t>
            </a:r>
          </a:p>
          <a:p>
            <a:endParaRPr lang="en-US" dirty="0"/>
          </a:p>
        </p:txBody>
      </p:sp>
    </p:spTree>
    <p:extLst>
      <p:ext uri="{BB962C8B-B14F-4D97-AF65-F5344CB8AC3E}">
        <p14:creationId xmlns:p14="http://schemas.microsoft.com/office/powerpoint/2010/main" val="99912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551" y="1620781"/>
            <a:ext cx="9070848" cy="2587752"/>
          </a:xfrm>
        </p:spPr>
        <p:txBody>
          <a:bodyPr/>
          <a:lstStyle/>
          <a:p>
            <a:r>
              <a:rPr lang="en-US" dirty="0" smtClean="0"/>
              <a:t>Other tips</a:t>
            </a:r>
            <a:endParaRPr lang="en-US" dirty="0"/>
          </a:p>
        </p:txBody>
      </p:sp>
      <p:sp>
        <p:nvSpPr>
          <p:cNvPr id="3" name="Text Placeholder 2"/>
          <p:cNvSpPr>
            <a:spLocks noGrp="1"/>
          </p:cNvSpPr>
          <p:nvPr>
            <p:ph type="body" idx="1"/>
          </p:nvPr>
        </p:nvSpPr>
        <p:spPr>
          <a:xfrm>
            <a:off x="1596280" y="3865633"/>
            <a:ext cx="9070848" cy="457200"/>
          </a:xfrm>
        </p:spPr>
        <p:txBody>
          <a:bodyPr>
            <a:noAutofit/>
          </a:bodyPr>
          <a:lstStyle/>
          <a:p>
            <a:pPr marL="285750" indent="-285750" algn="l">
              <a:buFont typeface="Arial" panose="020B0604020202020204" pitchFamily="34" charset="0"/>
              <a:buChar char="•"/>
            </a:pPr>
            <a:r>
              <a:rPr lang="en-US" sz="2400" dirty="0" smtClean="0"/>
              <a:t>Never use “I” in an analysis paragraph. So take out, “I think the main idea is . . .”</a:t>
            </a:r>
          </a:p>
          <a:p>
            <a:pPr marL="285750" indent="-285750" algn="l">
              <a:buFont typeface="Arial" panose="020B0604020202020204" pitchFamily="34" charset="0"/>
              <a:buChar char="•"/>
            </a:pPr>
            <a:r>
              <a:rPr lang="en-US" sz="2400" dirty="0" smtClean="0"/>
              <a:t>Always put a page number after each quoted text in parenthesis</a:t>
            </a:r>
            <a:endParaRPr lang="en-US" sz="2400" dirty="0"/>
          </a:p>
        </p:txBody>
      </p:sp>
    </p:spTree>
    <p:extLst>
      <p:ext uri="{BB962C8B-B14F-4D97-AF65-F5344CB8AC3E}">
        <p14:creationId xmlns:p14="http://schemas.microsoft.com/office/powerpoint/2010/main" val="2987364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Point</a:t>
            </a:r>
            <a:endParaRPr lang="en-US" sz="9600" dirty="0"/>
          </a:p>
        </p:txBody>
      </p:sp>
      <p:sp>
        <p:nvSpPr>
          <p:cNvPr id="3" name="Subtitle 2"/>
          <p:cNvSpPr>
            <a:spLocks noGrp="1"/>
          </p:cNvSpPr>
          <p:nvPr>
            <p:ph type="subTitle" idx="1"/>
          </p:nvPr>
        </p:nvSpPr>
        <p:spPr>
          <a:xfrm>
            <a:off x="1559446" y="4224862"/>
            <a:ext cx="9070848" cy="810777"/>
          </a:xfrm>
        </p:spPr>
        <p:txBody>
          <a:bodyPr>
            <a:noAutofit/>
          </a:bodyPr>
          <a:lstStyle/>
          <a:p>
            <a:r>
              <a:rPr lang="en-US" sz="2800" dirty="0" smtClean="0"/>
              <a:t>what you are trying to </a:t>
            </a:r>
            <a:r>
              <a:rPr lang="en-US" sz="2800" dirty="0" smtClean="0"/>
              <a:t>prove or an example of your topic from th</a:t>
            </a:r>
            <a:r>
              <a:rPr lang="en-US" sz="2800" dirty="0" smtClean="0"/>
              <a:t>e text in your own words</a:t>
            </a:r>
            <a:endParaRPr lang="en-US" sz="2800" dirty="0"/>
          </a:p>
        </p:txBody>
      </p:sp>
    </p:spTree>
    <p:extLst>
      <p:ext uri="{BB962C8B-B14F-4D97-AF65-F5344CB8AC3E}">
        <p14:creationId xmlns:p14="http://schemas.microsoft.com/office/powerpoint/2010/main" val="257221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EVIDENCE</a:t>
            </a:r>
            <a:endParaRPr lang="en-US" sz="9600" dirty="0"/>
          </a:p>
        </p:txBody>
      </p:sp>
      <p:sp>
        <p:nvSpPr>
          <p:cNvPr id="3" name="Subtitle 2"/>
          <p:cNvSpPr>
            <a:spLocks noGrp="1"/>
          </p:cNvSpPr>
          <p:nvPr>
            <p:ph type="subTitle" idx="1"/>
          </p:nvPr>
        </p:nvSpPr>
        <p:spPr>
          <a:xfrm>
            <a:off x="1559446" y="4224862"/>
            <a:ext cx="9070848" cy="810777"/>
          </a:xfrm>
        </p:spPr>
        <p:txBody>
          <a:bodyPr>
            <a:noAutofit/>
          </a:bodyPr>
          <a:lstStyle/>
          <a:p>
            <a:r>
              <a:rPr lang="en-US" sz="3600" dirty="0" smtClean="0"/>
              <a:t>a carefully selected quote that supports the point </a:t>
            </a:r>
            <a:endParaRPr lang="en-US" sz="3600" dirty="0"/>
          </a:p>
        </p:txBody>
      </p:sp>
    </p:spTree>
    <p:extLst>
      <p:ext uri="{BB962C8B-B14F-4D97-AF65-F5344CB8AC3E}">
        <p14:creationId xmlns:p14="http://schemas.microsoft.com/office/powerpoint/2010/main" val="1955637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ANALYSIS</a:t>
            </a:r>
            <a:endParaRPr lang="en-US" sz="9600" dirty="0"/>
          </a:p>
        </p:txBody>
      </p:sp>
      <p:sp>
        <p:nvSpPr>
          <p:cNvPr id="3" name="Subtitle 2"/>
          <p:cNvSpPr>
            <a:spLocks noGrp="1"/>
          </p:cNvSpPr>
          <p:nvPr>
            <p:ph type="subTitle" idx="1"/>
          </p:nvPr>
        </p:nvSpPr>
        <p:spPr>
          <a:xfrm>
            <a:off x="1559446" y="4224862"/>
            <a:ext cx="9070848" cy="810777"/>
          </a:xfrm>
        </p:spPr>
        <p:txBody>
          <a:bodyPr>
            <a:noAutofit/>
          </a:bodyPr>
          <a:lstStyle/>
          <a:p>
            <a:r>
              <a:rPr lang="en-US" sz="3600" dirty="0" smtClean="0"/>
              <a:t>sentences that explain the meaning of the evidence </a:t>
            </a:r>
            <a:endParaRPr lang="en-US" sz="3600" dirty="0"/>
          </a:p>
        </p:txBody>
      </p:sp>
    </p:spTree>
    <p:extLst>
      <p:ext uri="{BB962C8B-B14F-4D97-AF65-F5344CB8AC3E}">
        <p14:creationId xmlns:p14="http://schemas.microsoft.com/office/powerpoint/2010/main" val="2748789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292773"/>
            <a:ext cx="9068586" cy="2590800"/>
          </a:xfrm>
        </p:spPr>
        <p:txBody>
          <a:bodyPr/>
          <a:lstStyle/>
          <a:p>
            <a:r>
              <a:rPr lang="en-US" sz="6000" dirty="0" smtClean="0"/>
              <a:t>ANALYSIS KEY WORDS</a:t>
            </a:r>
            <a:endParaRPr lang="en-US" sz="6000" dirty="0"/>
          </a:p>
        </p:txBody>
      </p:sp>
      <p:sp>
        <p:nvSpPr>
          <p:cNvPr id="3" name="Subtitle 2"/>
          <p:cNvSpPr>
            <a:spLocks noGrp="1"/>
          </p:cNvSpPr>
          <p:nvPr>
            <p:ph type="subTitle" idx="1"/>
          </p:nvPr>
        </p:nvSpPr>
        <p:spPr>
          <a:xfrm>
            <a:off x="1559446" y="3072796"/>
            <a:ext cx="9070848" cy="810777"/>
          </a:xfrm>
        </p:spPr>
        <p:txBody>
          <a:bodyPr>
            <a:noAutofit/>
          </a:bodyPr>
          <a:lstStyle/>
          <a:p>
            <a:r>
              <a:rPr lang="en-US" sz="3600" dirty="0" smtClean="0"/>
              <a:t>This quote </a:t>
            </a:r>
            <a:r>
              <a:rPr lang="en-US" sz="3600" dirty="0" smtClean="0"/>
              <a:t>shows . . . </a:t>
            </a:r>
            <a:endParaRPr lang="en-US" sz="3600" dirty="0" smtClean="0"/>
          </a:p>
          <a:p>
            <a:r>
              <a:rPr lang="en-US" sz="3600" dirty="0" smtClean="0"/>
              <a:t>This </a:t>
            </a:r>
            <a:r>
              <a:rPr lang="en-US" sz="3600" dirty="0" smtClean="0"/>
              <a:t>proves . . . </a:t>
            </a:r>
            <a:endParaRPr lang="en-US" sz="3600" dirty="0" smtClean="0"/>
          </a:p>
          <a:p>
            <a:r>
              <a:rPr lang="en-US" sz="3600" dirty="0" smtClean="0"/>
              <a:t>As stated</a:t>
            </a:r>
            <a:r>
              <a:rPr lang="en-US" sz="3600" dirty="0" smtClean="0"/>
              <a:t>, . . . </a:t>
            </a:r>
            <a:endParaRPr lang="en-US" sz="3600" dirty="0" smtClean="0"/>
          </a:p>
          <a:p>
            <a:r>
              <a:rPr lang="en-US" sz="3600" dirty="0" smtClean="0"/>
              <a:t>This illustrates, . .  </a:t>
            </a:r>
            <a:endParaRPr lang="en-US" sz="3600" dirty="0"/>
          </a:p>
        </p:txBody>
      </p:sp>
    </p:spTree>
    <p:extLst>
      <p:ext uri="{BB962C8B-B14F-4D97-AF65-F5344CB8AC3E}">
        <p14:creationId xmlns:p14="http://schemas.microsoft.com/office/powerpoint/2010/main" val="3292581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276" y="283334"/>
            <a:ext cx="11475076" cy="6514091"/>
          </a:xfrm>
          <a:prstGeom prst="rect">
            <a:avLst/>
          </a:prstGeom>
        </p:spPr>
        <p:txBody>
          <a:bodyPr wrap="square">
            <a:spAutoFit/>
          </a:bodyPr>
          <a:lstStyle/>
          <a:p>
            <a:pPr>
              <a:lnSpc>
                <a:spcPct val="107000"/>
              </a:lnSpc>
              <a:spcAft>
                <a:spcPts val="800"/>
              </a:spcAft>
            </a:pPr>
            <a:r>
              <a:rPr lang="en-US" sz="3000" dirty="0" smtClean="0">
                <a:latin typeface="Calibri" panose="020F0502020204030204" pitchFamily="34" charset="0"/>
                <a:ea typeface="Calibri" panose="020F0502020204030204" pitchFamily="34" charset="0"/>
                <a:cs typeface="Times New Roman" panose="02020603050405020304" pitchFamily="18" charset="0"/>
              </a:rPr>
              <a:t>	</a:t>
            </a:r>
            <a:r>
              <a:rPr lang="en-US" sz="3000" dirty="0" smtClean="0">
                <a:latin typeface="Calibri" panose="020F0502020204030204" pitchFamily="34" charset="0"/>
                <a:ea typeface="Calibri" panose="020F0502020204030204" pitchFamily="34" charset="0"/>
                <a:cs typeface="Times New Roman" panose="02020603050405020304" pitchFamily="18" charset="0"/>
              </a:rPr>
              <a:t>In </a:t>
            </a:r>
            <a:r>
              <a:rPr lang="en-US" sz="3000" dirty="0" smtClean="0">
                <a:latin typeface="Calibri" panose="020F0502020204030204" pitchFamily="34" charset="0"/>
                <a:ea typeface="Calibri" panose="020F0502020204030204" pitchFamily="34" charset="0"/>
                <a:cs typeface="Times New Roman" panose="02020603050405020304" pitchFamily="18" charset="0"/>
              </a:rPr>
              <a:t>S.E. Hinton’s </a:t>
            </a:r>
            <a:r>
              <a:rPr lang="en-US" sz="3000" i="1" dirty="0" smtClean="0">
                <a:latin typeface="Calibri" panose="020F0502020204030204" pitchFamily="34" charset="0"/>
                <a:ea typeface="Calibri" panose="020F0502020204030204" pitchFamily="34" charset="0"/>
                <a:cs typeface="Times New Roman" panose="02020603050405020304" pitchFamily="18" charset="0"/>
              </a:rPr>
              <a:t>The Outsiders</a:t>
            </a:r>
            <a:r>
              <a:rPr lang="en-US" sz="3000" dirty="0" smtClean="0">
                <a:latin typeface="Calibri" panose="020F0502020204030204" pitchFamily="34" charset="0"/>
                <a:ea typeface="Calibri" panose="020F0502020204030204" pitchFamily="34" charset="0"/>
                <a:cs typeface="Times New Roman" panose="02020603050405020304" pitchFamily="18" charset="0"/>
              </a:rPr>
              <a:t>, </a:t>
            </a:r>
            <a:r>
              <a:rPr lang="en-US" sz="3000" dirty="0" smtClean="0">
                <a:latin typeface="Calibri" panose="020F0502020204030204" pitchFamily="34" charset="0"/>
                <a:ea typeface="Calibri" panose="020F0502020204030204" pitchFamily="34" charset="0"/>
                <a:cs typeface="Times New Roman" panose="02020603050405020304" pitchFamily="18" charset="0"/>
              </a:rPr>
              <a:t>Cherry </a:t>
            </a:r>
            <a:r>
              <a:rPr lang="en-US" sz="3000" dirty="0">
                <a:latin typeface="Calibri" panose="020F0502020204030204" pitchFamily="34" charset="0"/>
                <a:ea typeface="Calibri" panose="020F0502020204030204" pitchFamily="34" charset="0"/>
                <a:cs typeface="Times New Roman" panose="02020603050405020304" pitchFamily="18" charset="0"/>
              </a:rPr>
              <a:t>is a spirited character that doesn’t perfectly fit into the </a:t>
            </a:r>
            <a:r>
              <a:rPr lang="en-US" sz="3000" dirty="0" err="1">
                <a:latin typeface="Calibri" panose="020F0502020204030204" pitchFamily="34" charset="0"/>
                <a:ea typeface="Calibri" panose="020F0502020204030204" pitchFamily="34" charset="0"/>
                <a:cs typeface="Times New Roman" panose="02020603050405020304" pitchFamily="18" charset="0"/>
              </a:rPr>
              <a:t>Soc</a:t>
            </a:r>
            <a:r>
              <a:rPr lang="en-US" sz="3000" dirty="0">
                <a:latin typeface="Calibri" panose="020F0502020204030204" pitchFamily="34" charset="0"/>
                <a:ea typeface="Calibri" panose="020F0502020204030204" pitchFamily="34" charset="0"/>
                <a:cs typeface="Times New Roman" panose="02020603050405020304" pitchFamily="18" charset="0"/>
              </a:rPr>
              <a:t> mold. When she first meets Dally, she is bold enough to stand up to his harsh </a:t>
            </a:r>
            <a:r>
              <a:rPr lang="en-US" sz="3000" dirty="0" smtClean="0">
                <a:latin typeface="Calibri" panose="020F0502020204030204" pitchFamily="34" charset="0"/>
                <a:ea typeface="Calibri" panose="020F0502020204030204" pitchFamily="34" charset="0"/>
                <a:cs typeface="Times New Roman" panose="02020603050405020304" pitchFamily="18" charset="0"/>
              </a:rPr>
              <a:t>language. The novel states, </a:t>
            </a:r>
            <a:r>
              <a:rPr lang="en-US" sz="3000" dirty="0">
                <a:latin typeface="Calibri" panose="020F0502020204030204" pitchFamily="34" charset="0"/>
                <a:ea typeface="Calibri" panose="020F0502020204030204" pitchFamily="34" charset="0"/>
                <a:cs typeface="Times New Roman" panose="02020603050405020304" pitchFamily="18" charset="0"/>
              </a:rPr>
              <a:t>“She gave him an incredulous look; and then she threw her Coke in his face. ‘That might cool you off, greaser. After you wash your mouth and learn to talk and act decent, I might cool off, too.’ Dally wiped the Coke off his face with his sleeve and smiled </a:t>
            </a:r>
            <a:r>
              <a:rPr lang="en-US" sz="3000" dirty="0" smtClean="0">
                <a:latin typeface="Calibri" panose="020F0502020204030204" pitchFamily="34" charset="0"/>
                <a:ea typeface="Calibri" panose="020F0502020204030204" pitchFamily="34" charset="0"/>
                <a:cs typeface="Times New Roman" panose="02020603050405020304" pitchFamily="18" charset="0"/>
              </a:rPr>
              <a:t>dangerously” (22). This shows that Cherry </a:t>
            </a:r>
            <a:r>
              <a:rPr lang="en-US" sz="3000" dirty="0">
                <a:latin typeface="Calibri" panose="020F0502020204030204" pitchFamily="34" charset="0"/>
                <a:ea typeface="Calibri" panose="020F0502020204030204" pitchFamily="34" charset="0"/>
                <a:cs typeface="Times New Roman" panose="02020603050405020304" pitchFamily="18" charset="0"/>
              </a:rPr>
              <a:t>is in a situation where she should be scared, but instead she is tough. She faces the scariest greaser and even challenges him by throwing coke all over him.  Although Cherry responds this way to Dally, she quickly invites Johnny and </a:t>
            </a:r>
            <a:r>
              <a:rPr lang="en-US" sz="3000" dirty="0" err="1">
                <a:latin typeface="Calibri" panose="020F0502020204030204" pitchFamily="34" charset="0"/>
                <a:ea typeface="Calibri" panose="020F0502020204030204" pitchFamily="34" charset="0"/>
                <a:cs typeface="Times New Roman" panose="02020603050405020304" pitchFamily="18" charset="0"/>
              </a:rPr>
              <a:t>Ponyboy</a:t>
            </a:r>
            <a:r>
              <a:rPr lang="en-US" sz="3000" dirty="0">
                <a:latin typeface="Calibri" panose="020F0502020204030204" pitchFamily="34" charset="0"/>
                <a:ea typeface="Calibri" panose="020F0502020204030204" pitchFamily="34" charset="0"/>
                <a:cs typeface="Times New Roman" panose="02020603050405020304" pitchFamily="18" charset="0"/>
              </a:rPr>
              <a:t> to join her and Marcia. </a:t>
            </a:r>
            <a:r>
              <a:rPr lang="en-US" sz="3000" smtClean="0">
                <a:latin typeface="Calibri" panose="020F0502020204030204" pitchFamily="34" charset="0"/>
                <a:ea typeface="Calibri" panose="020F0502020204030204" pitchFamily="34" charset="0"/>
                <a:cs typeface="Times New Roman" panose="02020603050405020304" pitchFamily="18" charset="0"/>
              </a:rPr>
              <a:t>Overall, it </a:t>
            </a:r>
            <a:r>
              <a:rPr lang="en-US" sz="3000" dirty="0">
                <a:latin typeface="Calibri" panose="020F0502020204030204" pitchFamily="34" charset="0"/>
                <a:ea typeface="Calibri" panose="020F0502020204030204" pitchFamily="34" charset="0"/>
                <a:cs typeface="Times New Roman" panose="02020603050405020304" pitchFamily="18" charset="0"/>
              </a:rPr>
              <a:t>is clear through her actions and her open conversations with Pony in chapter 3 that she isn’t a typical aloof Soc.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4827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a:t>
            </a:r>
            <a:br>
              <a:rPr lang="en-US" dirty="0" smtClean="0"/>
            </a:br>
            <a:r>
              <a:rPr lang="en-US" sz="2000" dirty="0" smtClean="0">
                <a:solidFill>
                  <a:srgbClr val="FF0000"/>
                </a:solidFill>
              </a:rPr>
              <a:t>Includes author, title, and statement of your topic</a:t>
            </a:r>
            <a:r>
              <a:rPr lang="en-US" sz="2000" dirty="0" smtClean="0"/>
              <a:t>.</a:t>
            </a:r>
            <a:endParaRPr lang="en-US" dirty="0"/>
          </a:p>
        </p:txBody>
      </p:sp>
      <p:sp>
        <p:nvSpPr>
          <p:cNvPr id="3" name="Text Placeholder 2"/>
          <p:cNvSpPr>
            <a:spLocks noGrp="1"/>
          </p:cNvSpPr>
          <p:nvPr>
            <p:ph type="body" idx="1"/>
          </p:nvPr>
        </p:nvSpPr>
        <p:spPr>
          <a:xfrm>
            <a:off x="1563624" y="4245429"/>
            <a:ext cx="9070848" cy="893833"/>
          </a:xfrm>
        </p:spPr>
        <p:txBody>
          <a:bodyPr>
            <a:noAutofit/>
          </a:bodyPr>
          <a:lstStyle/>
          <a:p>
            <a:r>
              <a:rPr lang="en-US" sz="2800" dirty="0" smtClean="0">
                <a:latin typeface="Calibri" panose="020F0502020204030204" pitchFamily="34" charset="0"/>
                <a:ea typeface="Calibri" panose="020F0502020204030204" pitchFamily="34" charset="0"/>
                <a:cs typeface="Times New Roman" panose="02020603050405020304" pitchFamily="18" charset="0"/>
              </a:rPr>
              <a:t>In S.E. Hinton’s </a:t>
            </a:r>
            <a:r>
              <a:rPr lang="en-US" sz="2800" i="1" dirty="0" smtClean="0">
                <a:latin typeface="Calibri" panose="020F0502020204030204" pitchFamily="34" charset="0"/>
                <a:ea typeface="Calibri" panose="020F0502020204030204" pitchFamily="34" charset="0"/>
                <a:cs typeface="Times New Roman" panose="02020603050405020304" pitchFamily="18" charset="0"/>
              </a:rPr>
              <a:t>The Outsiders</a:t>
            </a:r>
            <a:r>
              <a:rPr lang="en-US" sz="2800" dirty="0" smtClean="0">
                <a:latin typeface="Calibri" panose="020F0502020204030204" pitchFamily="34" charset="0"/>
                <a:ea typeface="Calibri" panose="020F0502020204030204" pitchFamily="34" charset="0"/>
                <a:cs typeface="Times New Roman" panose="02020603050405020304" pitchFamily="18" charset="0"/>
              </a:rPr>
              <a:t>, Cherry </a:t>
            </a:r>
            <a:r>
              <a:rPr lang="en-US" sz="2800" dirty="0">
                <a:latin typeface="Calibri" panose="020F0502020204030204" pitchFamily="34" charset="0"/>
                <a:ea typeface="Calibri" panose="020F0502020204030204" pitchFamily="34" charset="0"/>
                <a:cs typeface="Times New Roman" panose="02020603050405020304" pitchFamily="18" charset="0"/>
              </a:rPr>
              <a:t>is a spirited character that doesn’t perfectly fit into the </a:t>
            </a:r>
            <a:r>
              <a:rPr lang="en-US" sz="2800" dirty="0" err="1">
                <a:latin typeface="Calibri" panose="020F0502020204030204" pitchFamily="34" charset="0"/>
                <a:ea typeface="Calibri" panose="020F0502020204030204" pitchFamily="34" charset="0"/>
                <a:cs typeface="Times New Roman" panose="02020603050405020304" pitchFamily="18" charset="0"/>
              </a:rPr>
              <a:t>Soc</a:t>
            </a:r>
            <a:r>
              <a:rPr lang="en-US" sz="2800" dirty="0">
                <a:latin typeface="Calibri" panose="020F0502020204030204" pitchFamily="34" charset="0"/>
                <a:ea typeface="Calibri" panose="020F0502020204030204" pitchFamily="34" charset="0"/>
                <a:cs typeface="Times New Roman" panose="02020603050405020304" pitchFamily="18" charset="0"/>
              </a:rPr>
              <a:t> mold</a:t>
            </a:r>
            <a:endParaRPr lang="en-US" sz="2800" dirty="0"/>
          </a:p>
        </p:txBody>
      </p:sp>
    </p:spTree>
    <p:extLst>
      <p:ext uri="{BB962C8B-B14F-4D97-AF65-F5344CB8AC3E}">
        <p14:creationId xmlns:p14="http://schemas.microsoft.com/office/powerpoint/2010/main" val="42592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292773"/>
            <a:ext cx="9068586" cy="2590800"/>
          </a:xfrm>
        </p:spPr>
        <p:txBody>
          <a:bodyPr/>
          <a:lstStyle/>
          <a:p>
            <a:r>
              <a:rPr lang="en-US" sz="6000" dirty="0" smtClean="0"/>
              <a:t>Point (Claim)</a:t>
            </a:r>
            <a:endParaRPr lang="en-US" sz="6000" dirty="0"/>
          </a:p>
        </p:txBody>
      </p:sp>
      <p:sp>
        <p:nvSpPr>
          <p:cNvPr id="3" name="Subtitle 2"/>
          <p:cNvSpPr>
            <a:spLocks noGrp="1"/>
          </p:cNvSpPr>
          <p:nvPr>
            <p:ph type="subTitle" idx="1"/>
          </p:nvPr>
        </p:nvSpPr>
        <p:spPr>
          <a:xfrm>
            <a:off x="1559446" y="3072796"/>
            <a:ext cx="9070848" cy="810777"/>
          </a:xfrm>
        </p:spPr>
        <p:txBody>
          <a:bodyPr>
            <a:noAutofit/>
          </a:bodyPr>
          <a:lstStyle/>
          <a:p>
            <a:r>
              <a:rPr lang="en-US" sz="3600" dirty="0" smtClean="0">
                <a:latin typeface="Calibri" panose="020F0502020204030204" pitchFamily="34" charset="0"/>
                <a:ea typeface="Calibri" panose="020F0502020204030204" pitchFamily="34" charset="0"/>
                <a:cs typeface="Times New Roman" panose="02020603050405020304" pitchFamily="18" charset="0"/>
              </a:rPr>
              <a:t>.</a:t>
            </a:r>
            <a:endParaRPr lang="en-US" sz="3600" dirty="0"/>
          </a:p>
        </p:txBody>
      </p:sp>
      <p:sp>
        <p:nvSpPr>
          <p:cNvPr id="4" name="Rectangle 3"/>
          <p:cNvSpPr/>
          <p:nvPr/>
        </p:nvSpPr>
        <p:spPr>
          <a:xfrm>
            <a:off x="3048000" y="3105835"/>
            <a:ext cx="6096000" cy="1384995"/>
          </a:xfrm>
          <a:prstGeom prst="rect">
            <a:avLst/>
          </a:prstGeom>
        </p:spPr>
        <p:txBody>
          <a:bodyPr>
            <a:sp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When she first meets Dally, she is bold enough to stand up to his harsh language.</a:t>
            </a:r>
            <a:endParaRPr lang="en-US" sz="2800" dirty="0"/>
          </a:p>
        </p:txBody>
      </p:sp>
    </p:spTree>
    <p:extLst>
      <p:ext uri="{BB962C8B-B14F-4D97-AF65-F5344CB8AC3E}">
        <p14:creationId xmlns:p14="http://schemas.microsoft.com/office/powerpoint/2010/main" val="4176251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382925"/>
            <a:ext cx="9068586" cy="2590800"/>
          </a:xfrm>
        </p:spPr>
        <p:txBody>
          <a:bodyPr/>
          <a:lstStyle/>
          <a:p>
            <a:r>
              <a:rPr lang="en-US" sz="6000" dirty="0" smtClean="0"/>
              <a:t>EVIDENCE </a:t>
            </a:r>
            <a:endParaRPr lang="en-US" sz="6000" dirty="0"/>
          </a:p>
        </p:txBody>
      </p:sp>
      <p:sp>
        <p:nvSpPr>
          <p:cNvPr id="3" name="Subtitle 2"/>
          <p:cNvSpPr>
            <a:spLocks noGrp="1"/>
          </p:cNvSpPr>
          <p:nvPr>
            <p:ph type="subTitle" idx="1"/>
          </p:nvPr>
        </p:nvSpPr>
        <p:spPr>
          <a:xfrm>
            <a:off x="1416676" y="3065172"/>
            <a:ext cx="9213618" cy="818401"/>
          </a:xfrm>
        </p:spPr>
        <p:txBody>
          <a:bodyPr>
            <a:noAutofit/>
          </a:bodyPr>
          <a:lstStyle/>
          <a:p>
            <a:r>
              <a:rPr lang="en-US" sz="2400" dirty="0" smtClean="0">
                <a:latin typeface="Calibri" panose="020F0502020204030204" pitchFamily="34" charset="0"/>
                <a:ea typeface="Calibri" panose="020F0502020204030204" pitchFamily="34" charset="0"/>
                <a:cs typeface="Times New Roman" panose="02020603050405020304" pitchFamily="18" charset="0"/>
              </a:rPr>
              <a:t>The novel states, </a:t>
            </a:r>
            <a:r>
              <a:rPr lang="en-US" sz="2400" dirty="0">
                <a:latin typeface="Calibri" panose="020F0502020204030204" pitchFamily="34" charset="0"/>
                <a:ea typeface="Calibri" panose="020F0502020204030204" pitchFamily="34" charset="0"/>
                <a:cs typeface="Times New Roman" panose="02020603050405020304" pitchFamily="18" charset="0"/>
              </a:rPr>
              <a:t>“She gave him an incredulous look; and then she threw her Coke in his face. ‘That might cool you off, greaser. After you wash your mouth and learn to talk and act decent, I might cool off, too.’ Dally wiped the Coke off his face with his sleeve and smiled dangerously.”</a:t>
            </a:r>
            <a:endParaRPr lang="en-US" sz="2400" dirty="0"/>
          </a:p>
        </p:txBody>
      </p:sp>
      <p:sp>
        <p:nvSpPr>
          <p:cNvPr id="4" name="Curved Right Arrow 3"/>
          <p:cNvSpPr/>
          <p:nvPr/>
        </p:nvSpPr>
        <p:spPr>
          <a:xfrm>
            <a:off x="1116230" y="2267673"/>
            <a:ext cx="600891" cy="141469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1789611" y="1815737"/>
            <a:ext cx="2063932" cy="1200329"/>
          </a:xfrm>
          <a:prstGeom prst="rect">
            <a:avLst/>
          </a:prstGeom>
          <a:noFill/>
        </p:spPr>
        <p:txBody>
          <a:bodyPr wrap="square" rtlCol="0">
            <a:spAutoFit/>
          </a:bodyPr>
          <a:lstStyle/>
          <a:p>
            <a:pPr algn="ctr"/>
            <a:r>
              <a:rPr lang="en-US" b="1" dirty="0" smtClean="0">
                <a:solidFill>
                  <a:schemeClr val="accent4">
                    <a:lumMod val="75000"/>
                  </a:schemeClr>
                </a:solidFill>
              </a:rPr>
              <a:t>All evidence </a:t>
            </a:r>
            <a:r>
              <a:rPr lang="en-US" b="1" u="sng" dirty="0" smtClean="0">
                <a:solidFill>
                  <a:schemeClr val="accent4">
                    <a:lumMod val="75000"/>
                  </a:schemeClr>
                </a:solidFill>
              </a:rPr>
              <a:t>must</a:t>
            </a:r>
            <a:r>
              <a:rPr lang="en-US" b="1" dirty="0" smtClean="0">
                <a:solidFill>
                  <a:schemeClr val="accent4">
                    <a:lumMod val="75000"/>
                  </a:schemeClr>
                </a:solidFill>
              </a:rPr>
              <a:t> be introduced with a </a:t>
            </a:r>
            <a:r>
              <a:rPr lang="en-US" b="1" dirty="0" smtClean="0">
                <a:solidFill>
                  <a:schemeClr val="accent4">
                    <a:lumMod val="75000"/>
                  </a:schemeClr>
                </a:solidFill>
              </a:rPr>
              <a:t>lead-in phrase </a:t>
            </a:r>
            <a:endParaRPr lang="en-US" b="1" dirty="0">
              <a:solidFill>
                <a:schemeClr val="accent4">
                  <a:lumMod val="75000"/>
                </a:schemeClr>
              </a:solidFill>
            </a:endParaRPr>
          </a:p>
        </p:txBody>
      </p:sp>
    </p:spTree>
    <p:extLst>
      <p:ext uri="{BB962C8B-B14F-4D97-AF65-F5344CB8AC3E}">
        <p14:creationId xmlns:p14="http://schemas.microsoft.com/office/powerpoint/2010/main" val="42201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28</TotalTime>
  <Words>313</Words>
  <Application>Microsoft Office PowerPoint</Application>
  <PresentationFormat>Custom</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Savon</vt:lpstr>
      <vt:lpstr>P.E.A</vt:lpstr>
      <vt:lpstr>Point</vt:lpstr>
      <vt:lpstr>EVIDENCE</vt:lpstr>
      <vt:lpstr>ANALYSIS</vt:lpstr>
      <vt:lpstr>ANALYSIS KEY WORDS</vt:lpstr>
      <vt:lpstr>PowerPoint Presentation</vt:lpstr>
      <vt:lpstr>Topic sentence Includes author, title, and statement of your topic.</vt:lpstr>
      <vt:lpstr>Point (Claim)</vt:lpstr>
      <vt:lpstr>EVIDENCE </vt:lpstr>
      <vt:lpstr>ANALYSIS (COMMENTARY)</vt:lpstr>
      <vt:lpstr>Concluding sentence</vt:lpstr>
      <vt:lpstr>Other tips</vt:lpstr>
    </vt:vector>
  </TitlesOfParts>
  <Company>Bentonville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dc:title>
  <dc:creator>McElfresh, Brenna</dc:creator>
  <cp:lastModifiedBy>Cearley, Michelle</cp:lastModifiedBy>
  <cp:revision>4</cp:revision>
  <dcterms:created xsi:type="dcterms:W3CDTF">2015-09-01T02:05:45Z</dcterms:created>
  <dcterms:modified xsi:type="dcterms:W3CDTF">2015-09-01T14:40:51Z</dcterms:modified>
</cp:coreProperties>
</file>