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2" r:id="rId25"/>
    <p:sldId id="283" r:id="rId26"/>
    <p:sldId id="284" r:id="rId27"/>
    <p:sldId id="289" r:id="rId28"/>
    <p:sldId id="281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7" r:id="rId38"/>
    <p:sldId id="298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91D899-E6D0-4743-9000-2DE3185C695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B813990-B412-42F5-A4CD-97CEB0996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Classical Archetypes: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Symbolism in literature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. The fall</a:t>
            </a:r>
          </a:p>
          <a:p>
            <a:r>
              <a:rPr lang="en-US" dirty="0" smtClean="0"/>
              <a:t>A descent from a higher to a lower state of being, often involves the hero going through a moral or spiritual decline</a:t>
            </a:r>
          </a:p>
          <a:p>
            <a:endParaRPr lang="en-US" dirty="0" smtClean="0"/>
          </a:p>
          <a:p>
            <a:r>
              <a:rPr lang="en-US" dirty="0" smtClean="0"/>
              <a:t>Ex: Adam and Eve in the Garden of Eden, Anakin Skywalker becomes Darth Vader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F. Death vs. Resurrection</a:t>
            </a:r>
          </a:p>
          <a:p>
            <a:r>
              <a:rPr lang="en-US" dirty="0" smtClean="0"/>
              <a:t>The cycle of life/death or life/rebirth shown in the literature</a:t>
            </a:r>
          </a:p>
          <a:p>
            <a:endParaRPr lang="en-US" dirty="0" smtClean="0"/>
          </a:p>
          <a:p>
            <a:r>
              <a:rPr lang="en-US" dirty="0" smtClean="0"/>
              <a:t>Ex: summer to winter, morning to night, a character might change from evil to redeemed. A character’s spirit helps another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G. Nature vs. technology</a:t>
            </a:r>
          </a:p>
          <a:p>
            <a:r>
              <a:rPr lang="en-US" dirty="0" smtClean="0"/>
              <a:t>Nature is seen as “good” and more morally pure, while technology/society are seen as “evil”</a:t>
            </a:r>
          </a:p>
          <a:p>
            <a:endParaRPr lang="en-US" dirty="0" smtClean="0"/>
          </a:p>
          <a:p>
            <a:r>
              <a:rPr lang="en-US" dirty="0" smtClean="0"/>
              <a:t>Ex: </a:t>
            </a:r>
            <a:r>
              <a:rPr lang="en-US" i="1" dirty="0" smtClean="0"/>
              <a:t>Hatchet</a:t>
            </a:r>
            <a:r>
              <a:rPr lang="en-US" dirty="0" smtClean="0"/>
              <a:t> (survival in the wilderness, the plane crash almost caused his death), the </a:t>
            </a:r>
            <a:r>
              <a:rPr lang="en-US" dirty="0" err="1" smtClean="0"/>
              <a:t>Ewoks</a:t>
            </a:r>
            <a:r>
              <a:rPr lang="en-US" dirty="0" smtClean="0"/>
              <a:t> are able to defeat technology (</a:t>
            </a:r>
            <a:r>
              <a:rPr lang="en-US" i="1" dirty="0" smtClean="0"/>
              <a:t>Star Wars</a:t>
            </a:r>
            <a:r>
              <a:rPr lang="en-US" dirty="0" smtClean="0"/>
              <a:t>), The Terminator, The Matrix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H. Battle between good vs. evil</a:t>
            </a:r>
          </a:p>
          <a:p>
            <a:r>
              <a:rPr lang="en-US" dirty="0" smtClean="0"/>
              <a:t>The ultimate battle between right and wrong which is demonstrated in most heroic conflicts</a:t>
            </a:r>
          </a:p>
          <a:p>
            <a:endParaRPr lang="en-US" dirty="0" smtClean="0"/>
          </a:p>
          <a:p>
            <a:r>
              <a:rPr lang="en-US" dirty="0" smtClean="0"/>
              <a:t>Ex: Luke Skywalker vs. Darth Vader, Harry Potter vs. </a:t>
            </a:r>
            <a:r>
              <a:rPr lang="en-US" dirty="0" err="1" smtClean="0"/>
              <a:t>Voldemort</a:t>
            </a:r>
            <a:r>
              <a:rPr lang="en-US" dirty="0" smtClean="0"/>
              <a:t>, any western movie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>
                <a:solidFill>
                  <a:srgbClr val="FF0000"/>
                </a:solidFill>
              </a:rPr>
              <a:t>. The </a:t>
            </a:r>
            <a:r>
              <a:rPr lang="en-US" dirty="0" err="1" smtClean="0">
                <a:solidFill>
                  <a:srgbClr val="FF0000"/>
                </a:solidFill>
              </a:rPr>
              <a:t>unhealable</a:t>
            </a:r>
            <a:r>
              <a:rPr lang="en-US" dirty="0" smtClean="0">
                <a:solidFill>
                  <a:srgbClr val="FF0000"/>
                </a:solidFill>
              </a:rPr>
              <a:t> wound</a:t>
            </a:r>
          </a:p>
          <a:p>
            <a:r>
              <a:rPr lang="en-US" dirty="0" smtClean="0"/>
              <a:t>When the hero suffers a physical or emotional wound that can’t fully heal</a:t>
            </a:r>
          </a:p>
          <a:p>
            <a:endParaRPr lang="en-US" dirty="0" smtClean="0"/>
          </a:p>
          <a:p>
            <a:r>
              <a:rPr lang="en-US" dirty="0" smtClean="0"/>
              <a:t>Ex: Harry Potter’s scar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J. The ritual</a:t>
            </a:r>
          </a:p>
          <a:p>
            <a:r>
              <a:rPr lang="en-US" dirty="0" smtClean="0"/>
              <a:t>An actual ceremony that the hero will go through that shows a rite of passage to maturity</a:t>
            </a:r>
          </a:p>
          <a:p>
            <a:endParaRPr lang="en-US" dirty="0" smtClean="0"/>
          </a:p>
          <a:p>
            <a:r>
              <a:rPr lang="en-US" dirty="0" smtClean="0"/>
              <a:t>Ex: becoming a knight, crowning a king, baptism, bar mitzvah, weddings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Archetypes: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archetypes are common CHARACTERIZATIONS that are seen in various types of myths, legends, or literature across all cultures and time periods.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character archetypes: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A. The Hero</a:t>
            </a:r>
          </a:p>
          <a:p>
            <a:r>
              <a:rPr lang="en-US" dirty="0" smtClean="0"/>
              <a:t>This is the main protagonist of the story.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often taken away from his birth parents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Circumstances of his birth are unusual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Often an attempt is made to kill him at birth or in childhood by a rival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Not much is known of his childhood</a:t>
            </a:r>
          </a:p>
          <a:p>
            <a:pPr marL="624078" indent="-514350">
              <a:buNone/>
            </a:pPr>
            <a:r>
              <a:rPr lang="en-US" dirty="0" smtClean="0"/>
              <a:t>Ex: Jesus, Moses, Wart, Superman, Harry Potter, Tarzan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smtClean="0">
                <a:solidFill>
                  <a:srgbClr val="FF0000"/>
                </a:solidFill>
              </a:rPr>
              <a:t>The young man from the provinces</a:t>
            </a:r>
          </a:p>
          <a:p>
            <a:r>
              <a:rPr lang="en-US" dirty="0" smtClean="0"/>
              <a:t>This is the hero who is raised by relatives or strangers and separated from his birth parents</a:t>
            </a:r>
          </a:p>
          <a:p>
            <a:endParaRPr lang="en-US" dirty="0" smtClean="0"/>
          </a:p>
          <a:p>
            <a:r>
              <a:rPr lang="en-US" dirty="0" smtClean="0"/>
              <a:t>Ex: Tarzan, Superman, Harry Potter, Luke Skywalker, Dorothy in the Wizard of Oz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C. The initiate</a:t>
            </a:r>
          </a:p>
          <a:p>
            <a:r>
              <a:rPr lang="en-US" dirty="0" smtClean="0"/>
              <a:t>the young hero or heroine who must go through rigorous training; they often wear white (symbol of innocence and purity)</a:t>
            </a:r>
          </a:p>
          <a:p>
            <a:endParaRPr lang="en-US" dirty="0" smtClean="0"/>
          </a:p>
          <a:p>
            <a:r>
              <a:rPr lang="en-US" dirty="0" smtClean="0"/>
              <a:t>Ex: Daniel from the Karate Kid, Harry Potter, Luke </a:t>
            </a:r>
            <a:r>
              <a:rPr lang="en-US" dirty="0" smtClean="0"/>
              <a:t>Skywalker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archetype?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archetype is a symbol, story, pattern, or character type that occurs frequently in literature and evokes strong, often unconscious, associations for the reader.</a:t>
            </a:r>
          </a:p>
          <a:p>
            <a:endParaRPr lang="en-US" dirty="0" smtClean="0"/>
          </a:p>
          <a:p>
            <a:r>
              <a:rPr lang="en-US" dirty="0" smtClean="0"/>
              <a:t>Archetypes occur in all cultures and time periods.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D. Mentors</a:t>
            </a:r>
          </a:p>
          <a:p>
            <a:r>
              <a:rPr lang="en-US" dirty="0" smtClean="0"/>
              <a:t>Teachers to the hero</a:t>
            </a:r>
          </a:p>
          <a:p>
            <a:endParaRPr lang="en-US" dirty="0" smtClean="0"/>
          </a:p>
          <a:p>
            <a:r>
              <a:rPr lang="en-US" dirty="0" smtClean="0"/>
              <a:t>Ex: Yoda, </a:t>
            </a:r>
            <a:r>
              <a:rPr lang="en-US" dirty="0" smtClean="0"/>
              <a:t>Merlin, Obi Wan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Hunting group of companions</a:t>
            </a:r>
          </a:p>
          <a:p>
            <a:endParaRPr lang="en-US" dirty="0" smtClean="0"/>
          </a:p>
          <a:p>
            <a:r>
              <a:rPr lang="en-US" dirty="0" smtClean="0"/>
              <a:t>The loyal friends of the hero who face perils with him</a:t>
            </a:r>
          </a:p>
          <a:p>
            <a:endParaRPr lang="en-US" dirty="0" smtClean="0"/>
          </a:p>
          <a:p>
            <a:r>
              <a:rPr lang="en-US" dirty="0" smtClean="0"/>
              <a:t>Ex: Hermione and Ron, the Knights of the Round </a:t>
            </a:r>
            <a:r>
              <a:rPr lang="en-US" dirty="0" smtClean="0"/>
              <a:t>Table, </a:t>
            </a:r>
            <a:r>
              <a:rPr lang="en-US" dirty="0" smtClean="0"/>
              <a:t>Robin Hood and his Merry 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. Loyal Retainers</a:t>
            </a:r>
          </a:p>
          <a:p>
            <a:endParaRPr lang="en-US" dirty="0" smtClean="0"/>
          </a:p>
          <a:p>
            <a:r>
              <a:rPr lang="en-US" dirty="0" smtClean="0"/>
              <a:t>Servants who help the hero. Usually of lower social class or paid employees (unlike the hunting group of companions who are peers)</a:t>
            </a:r>
          </a:p>
          <a:p>
            <a:endParaRPr lang="en-US" dirty="0" smtClean="0"/>
          </a:p>
          <a:p>
            <a:r>
              <a:rPr lang="en-US" dirty="0" smtClean="0"/>
              <a:t>Ex: R2D2 and C3Po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. The friendly beast</a:t>
            </a:r>
          </a:p>
          <a:p>
            <a:r>
              <a:rPr lang="en-US" dirty="0" smtClean="0"/>
              <a:t>An animal who befriends the hero and helps him</a:t>
            </a:r>
          </a:p>
          <a:p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smtClean="0"/>
              <a:t>Chewbacca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. The scapegoat</a:t>
            </a:r>
          </a:p>
          <a:p>
            <a:endParaRPr lang="en-US" dirty="0" smtClean="0"/>
          </a:p>
          <a:p>
            <a:r>
              <a:rPr lang="en-US" dirty="0" smtClean="0"/>
              <a:t>A character who is blamed for some wrong when they are really innocent</a:t>
            </a:r>
          </a:p>
          <a:p>
            <a:endParaRPr lang="en-US" dirty="0" smtClean="0"/>
          </a:p>
          <a:p>
            <a:r>
              <a:rPr lang="en-US" dirty="0" smtClean="0"/>
              <a:t>Ex: Mr. Keating, Snowball (</a:t>
            </a:r>
            <a:r>
              <a:rPr lang="en-US" i="1" dirty="0" smtClean="0"/>
              <a:t>Animal Farm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. The outcast</a:t>
            </a:r>
          </a:p>
          <a:p>
            <a:endParaRPr lang="en-US" dirty="0" smtClean="0"/>
          </a:p>
          <a:p>
            <a:r>
              <a:rPr lang="en-US" dirty="0" smtClean="0"/>
              <a:t>A figure who is banished from society and becomes a loner/wanderer</a:t>
            </a:r>
          </a:p>
          <a:p>
            <a:endParaRPr lang="en-US" dirty="0" smtClean="0"/>
          </a:p>
          <a:p>
            <a:r>
              <a:rPr lang="en-US" dirty="0" smtClean="0"/>
              <a:t>Ex: Han Solo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. The devil figure</a:t>
            </a:r>
          </a:p>
          <a:p>
            <a:endParaRPr lang="en-US" dirty="0" smtClean="0"/>
          </a:p>
          <a:p>
            <a:r>
              <a:rPr lang="en-US" dirty="0" smtClean="0"/>
              <a:t>An evil character who tries to destroy the hero</a:t>
            </a:r>
          </a:p>
          <a:p>
            <a:endParaRPr lang="en-US" dirty="0" smtClean="0"/>
          </a:p>
          <a:p>
            <a:r>
              <a:rPr lang="en-US" dirty="0" smtClean="0"/>
              <a:t>Ex: Satan, Darth Vader, </a:t>
            </a:r>
            <a:r>
              <a:rPr lang="en-US" dirty="0" err="1" smtClean="0"/>
              <a:t>Voldemort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>
                <a:solidFill>
                  <a:srgbClr val="FF0000"/>
                </a:solidFill>
              </a:rPr>
              <a:t>. The creature of nightmare</a:t>
            </a:r>
          </a:p>
          <a:p>
            <a:endParaRPr lang="en-US" dirty="0" smtClean="0"/>
          </a:p>
          <a:p>
            <a:r>
              <a:rPr lang="en-US" dirty="0" smtClean="0"/>
              <a:t>A non-human monster who threatens the hero</a:t>
            </a:r>
          </a:p>
          <a:p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smtClean="0"/>
              <a:t>Dracula, Freddy </a:t>
            </a:r>
            <a:r>
              <a:rPr lang="en-US" dirty="0" err="1" smtClean="0"/>
              <a:t>Kreuger</a:t>
            </a:r>
            <a:r>
              <a:rPr lang="en-US" dirty="0" smtClean="0"/>
              <a:t>, </a:t>
            </a:r>
            <a:r>
              <a:rPr lang="en-US" dirty="0" smtClean="0"/>
              <a:t>Jabba the Hut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Evil figure with an ultimately good heart</a:t>
            </a:r>
          </a:p>
          <a:p>
            <a:endParaRPr lang="en-US" dirty="0" smtClean="0"/>
          </a:p>
          <a:p>
            <a:r>
              <a:rPr lang="en-US" dirty="0" smtClean="0"/>
              <a:t>A redeemed devil figure who is saved by the end of the story and converts to good</a:t>
            </a:r>
          </a:p>
          <a:p>
            <a:endParaRPr lang="en-US" dirty="0" smtClean="0"/>
          </a:p>
          <a:p>
            <a:r>
              <a:rPr lang="en-US" dirty="0" smtClean="0"/>
              <a:t>Ex: Apollo Creed (</a:t>
            </a:r>
            <a:r>
              <a:rPr lang="en-US" i="1" dirty="0" smtClean="0"/>
              <a:t>Rocky </a:t>
            </a:r>
            <a:r>
              <a:rPr lang="en-US" dirty="0" smtClean="0"/>
              <a:t>films), Scrooge (</a:t>
            </a:r>
            <a:r>
              <a:rPr lang="en-US" i="1" dirty="0" smtClean="0"/>
              <a:t>A Christmas Carol</a:t>
            </a:r>
            <a:r>
              <a:rPr lang="en-US" dirty="0" smtClean="0"/>
              <a:t>), the Grinch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. Earth mother</a:t>
            </a:r>
          </a:p>
          <a:p>
            <a:endParaRPr lang="en-US" dirty="0" smtClean="0"/>
          </a:p>
          <a:p>
            <a:r>
              <a:rPr lang="en-US" dirty="0" smtClean="0"/>
              <a:t>A female character who is symbolic of emotional nourishment, care giver, mother figure</a:t>
            </a:r>
          </a:p>
          <a:p>
            <a:endParaRPr lang="en-US" dirty="0" smtClean="0"/>
          </a:p>
          <a:p>
            <a:r>
              <a:rPr lang="en-US" dirty="0" smtClean="0"/>
              <a:t>Ex: Mother Nature, Claire </a:t>
            </a:r>
            <a:r>
              <a:rPr lang="en-US" dirty="0" err="1" smtClean="0"/>
              <a:t>Huxtable</a:t>
            </a:r>
            <a:r>
              <a:rPr lang="en-US" dirty="0" smtClean="0"/>
              <a:t>, Dr. Quinn Medicine Woman, Mammy in </a:t>
            </a:r>
            <a:r>
              <a:rPr lang="en-US" i="1" dirty="0" smtClean="0"/>
              <a:t>Gone with the Wind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archetypes come from?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of archetypes are thought to grow out of man’s subconscious (we are born with these traits, and they are universally understood). </a:t>
            </a:r>
          </a:p>
          <a:p>
            <a:endParaRPr lang="en-US" dirty="0" smtClean="0"/>
          </a:p>
          <a:p>
            <a:r>
              <a:rPr lang="en-US" dirty="0" smtClean="0"/>
              <a:t>This theory was developed and researched by famous psychologist </a:t>
            </a:r>
            <a:r>
              <a:rPr lang="en-US" dirty="0" smtClean="0">
                <a:solidFill>
                  <a:srgbClr val="FF0000"/>
                </a:solidFill>
              </a:rPr>
              <a:t>CARL JUNG.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. The Temptress</a:t>
            </a:r>
          </a:p>
          <a:p>
            <a:endParaRPr lang="en-US" dirty="0" smtClean="0"/>
          </a:p>
          <a:p>
            <a:r>
              <a:rPr lang="en-US" dirty="0" smtClean="0"/>
              <a:t>A female character who uses her beauty to tempt and seduce the hero and tries to lead him to his downfall</a:t>
            </a:r>
          </a:p>
          <a:p>
            <a:endParaRPr lang="en-US" dirty="0" smtClean="0"/>
          </a:p>
          <a:p>
            <a:r>
              <a:rPr lang="en-US" dirty="0" smtClean="0"/>
              <a:t>Ex: Delilah, The Sirens, Guinevere, Cleopatra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. The platonic ideal</a:t>
            </a:r>
          </a:p>
          <a:p>
            <a:endParaRPr lang="en-US" dirty="0" smtClean="0"/>
          </a:p>
          <a:p>
            <a:r>
              <a:rPr lang="en-US" dirty="0" smtClean="0"/>
              <a:t>A female character who is a platonic friend to the hero and often in the hunting group of companions.</a:t>
            </a:r>
          </a:p>
          <a:p>
            <a:endParaRPr lang="en-US" dirty="0" smtClean="0"/>
          </a:p>
          <a:p>
            <a:r>
              <a:rPr lang="en-US" dirty="0" smtClean="0"/>
              <a:t>Ex: Hermione, Princess </a:t>
            </a:r>
            <a:r>
              <a:rPr lang="en-US" dirty="0" err="1" smtClean="0"/>
              <a:t>Leia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. Damsel in Distress</a:t>
            </a:r>
          </a:p>
          <a:p>
            <a:endParaRPr lang="en-US" dirty="0" smtClean="0"/>
          </a:p>
          <a:p>
            <a:r>
              <a:rPr lang="en-US" dirty="0" smtClean="0"/>
              <a:t>A female character who needs to be rescued by the hero</a:t>
            </a:r>
          </a:p>
          <a:p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smtClean="0"/>
              <a:t>Rapunzel</a:t>
            </a:r>
            <a:r>
              <a:rPr lang="en-US" dirty="0" smtClean="0"/>
              <a:t>, Princess Leia, Snow White, Sleeping Beauty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Archetypes: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archetypes that are universal SYMBOLS in literature which occur in many stories and in many cultures.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symbolic archetypes: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A. light-darkness</a:t>
            </a:r>
          </a:p>
          <a:p>
            <a:endParaRPr lang="en-US" dirty="0" smtClean="0"/>
          </a:p>
          <a:p>
            <a:r>
              <a:rPr lang="en-US" dirty="0" smtClean="0"/>
              <a:t>Typically, light is seen to represent good, renewal , and insight.</a:t>
            </a:r>
          </a:p>
          <a:p>
            <a:r>
              <a:rPr lang="en-US" dirty="0" smtClean="0"/>
              <a:t>Dark is seen to represent evil, ignorance, or despair.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B. Water-desert</a:t>
            </a:r>
          </a:p>
          <a:p>
            <a:endParaRPr lang="en-US" dirty="0" smtClean="0"/>
          </a:p>
          <a:p>
            <a:r>
              <a:rPr lang="en-US" dirty="0" smtClean="0"/>
              <a:t>The water is seen as symbolic of life, growth, rebirth, or fertility.</a:t>
            </a:r>
          </a:p>
          <a:p>
            <a:r>
              <a:rPr lang="en-US" dirty="0" smtClean="0"/>
              <a:t>The desert imagery is symbolic of death, destruction , and decay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C. Heaven vs. Hell</a:t>
            </a:r>
          </a:p>
          <a:p>
            <a:endParaRPr lang="en-US" dirty="0" smtClean="0"/>
          </a:p>
          <a:p>
            <a:r>
              <a:rPr lang="en-US" dirty="0" smtClean="0"/>
              <a:t>Skies and mountains represent closeness to heavens or goodness.</a:t>
            </a:r>
          </a:p>
          <a:p>
            <a:r>
              <a:rPr lang="en-US" dirty="0" smtClean="0"/>
              <a:t>The bowels of the earth represent evil forces that inhabit the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>
                <a:solidFill>
                  <a:srgbClr val="FF0000"/>
                </a:solidFill>
              </a:rPr>
              <a:t>. Innate wisdom vs. educated stupidity</a:t>
            </a:r>
          </a:p>
          <a:p>
            <a:endParaRPr lang="en-US" dirty="0"/>
          </a:p>
          <a:p>
            <a:r>
              <a:rPr lang="en-US" dirty="0" smtClean="0"/>
              <a:t>Some characters exhibit wisdom instinctively when others are educated but not “street smart.” Hero often needs guidance of innate wisdom in his initiation.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E. Haven vs. Wilderness</a:t>
            </a:r>
          </a:p>
          <a:p>
            <a:endParaRPr lang="en-US" dirty="0"/>
          </a:p>
          <a:p>
            <a:r>
              <a:rPr lang="en-US" dirty="0" smtClean="0"/>
              <a:t>Places of safety contrast sharply against the dangerous wilderness. The desert is often seen as dangerous</a:t>
            </a:r>
          </a:p>
          <a:p>
            <a:endParaRPr lang="en-US" dirty="0"/>
          </a:p>
          <a:p>
            <a:r>
              <a:rPr lang="en-US" dirty="0" smtClean="0"/>
              <a:t>Ex: </a:t>
            </a:r>
            <a:r>
              <a:rPr lang="en-US" dirty="0" err="1" smtClean="0"/>
              <a:t>Tatooine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Supernatural intervention</a:t>
            </a:r>
          </a:p>
          <a:p>
            <a:endParaRPr lang="en-US" dirty="0" smtClean="0"/>
          </a:p>
          <a:p>
            <a:r>
              <a:rPr lang="en-US" dirty="0" smtClean="0"/>
              <a:t>This is when the gods intervene on behalf of the hero and give him supernatural strength to defeat evil.</a:t>
            </a:r>
          </a:p>
          <a:p>
            <a:endParaRPr lang="en-US" dirty="0" smtClean="0"/>
          </a:p>
          <a:p>
            <a:r>
              <a:rPr lang="en-US" dirty="0" smtClean="0"/>
              <a:t>Ex: The force (Star Wars), The Bible, The Odyssey and mythology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archetypes: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situational</a:t>
            </a:r>
          </a:p>
          <a:p>
            <a:r>
              <a:rPr lang="en-US" dirty="0" smtClean="0"/>
              <a:t>2) character</a:t>
            </a:r>
          </a:p>
          <a:p>
            <a:r>
              <a:rPr lang="en-US" dirty="0" smtClean="0"/>
              <a:t>3) symbolic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G. The magical weapon</a:t>
            </a:r>
          </a:p>
          <a:p>
            <a:endParaRPr lang="en-US" dirty="0" smtClean="0"/>
          </a:p>
          <a:p>
            <a:r>
              <a:rPr lang="en-US" dirty="0" smtClean="0"/>
              <a:t>This is the weapon that the hero uses to fight evil. It is usually given to him by his mentor.</a:t>
            </a:r>
          </a:p>
          <a:p>
            <a:endParaRPr lang="en-US" dirty="0" smtClean="0"/>
          </a:p>
          <a:p>
            <a:r>
              <a:rPr lang="en-US" dirty="0" smtClean="0"/>
              <a:t>Ex: King Arthur’s sword Excalibur, Odysseus’ bow, Thor’s hammer, Luke’s light saber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will be looking for examples of these archetypes in the film </a:t>
            </a:r>
            <a:r>
              <a:rPr lang="en-US" i="1" dirty="0" smtClean="0"/>
              <a:t>Star Wars: A New Hope. </a:t>
            </a:r>
          </a:p>
          <a:p>
            <a:endParaRPr lang="en-US" dirty="0" smtClean="0"/>
          </a:p>
          <a:p>
            <a:r>
              <a:rPr lang="en-US" dirty="0" smtClean="0"/>
              <a:t>Try to look for examples of archetypes when you read, watch television, or view film. There are</a:t>
            </a:r>
          </a:p>
          <a:p>
            <a:r>
              <a:rPr lang="en-US" dirty="0" smtClean="0"/>
              <a:t> A LOT.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archetypes: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archetypes that occur commonly in SITUATIONS within stories, myths, legends, etc. across all cultures.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situational archetypes: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A. The Quest</a:t>
            </a:r>
          </a:p>
          <a:p>
            <a:r>
              <a:rPr lang="en-US" dirty="0" smtClean="0"/>
              <a:t>A search for something or someone who will restore fertility to desolation (or provide salvation of some sort)</a:t>
            </a:r>
          </a:p>
          <a:p>
            <a:r>
              <a:rPr lang="en-US" dirty="0" smtClean="0"/>
              <a:t>Ex: the search for the Holy Grail, Harry Potter and the sorcerer’s stone, Percy Jackson and the golden fleece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>
                <a:solidFill>
                  <a:srgbClr val="FF0000"/>
                </a:solidFill>
              </a:rPr>
              <a:t>. The Task:</a:t>
            </a:r>
          </a:p>
          <a:p>
            <a:r>
              <a:rPr lang="en-US" dirty="0" smtClean="0"/>
              <a:t>When the hero must perform superhuman deeds as a part of the quest</a:t>
            </a:r>
          </a:p>
          <a:p>
            <a:endParaRPr lang="en-US" dirty="0" smtClean="0"/>
          </a:p>
          <a:p>
            <a:r>
              <a:rPr lang="en-US" dirty="0" smtClean="0"/>
              <a:t>Ex: Arthur pulling the sword from the stone (King Arthur legend), Odysseus stringing the bow, Luke Skywalker must rescue Princess Leia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C. The initiation</a:t>
            </a:r>
          </a:p>
          <a:p>
            <a:r>
              <a:rPr lang="en-US" dirty="0" smtClean="0"/>
              <a:t>When the hero must come into adult maturity by facing certain difficulties, training</a:t>
            </a:r>
          </a:p>
          <a:p>
            <a:endParaRPr lang="en-US" dirty="0" smtClean="0"/>
          </a:p>
          <a:p>
            <a:r>
              <a:rPr lang="en-US" dirty="0" smtClean="0"/>
              <a:t>ex: the karate kid must overcome his rival and win the karate match, Harry Potter faces many obstacles,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D. The journey</a:t>
            </a:r>
          </a:p>
          <a:p>
            <a:r>
              <a:rPr lang="en-US" dirty="0" smtClean="0"/>
              <a:t>This is when the hero goes on a search of information about his past or is searching for a truth of some sort.</a:t>
            </a:r>
          </a:p>
          <a:p>
            <a:endParaRPr lang="en-US" dirty="0" smtClean="0"/>
          </a:p>
          <a:p>
            <a:r>
              <a:rPr lang="en-US" dirty="0" smtClean="0"/>
              <a:t>Ex: Harry Potter’s search for information about his parents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1137</TotalTime>
  <Words>1368</Words>
  <Application>Microsoft Office PowerPoint</Application>
  <PresentationFormat>On-screen Show (4:3)</PresentationFormat>
  <Paragraphs>176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Urban</vt:lpstr>
      <vt:lpstr>Classical Archetypes:</vt:lpstr>
      <vt:lpstr>What is an archetype?</vt:lpstr>
      <vt:lpstr>Where did archetypes come from? </vt:lpstr>
      <vt:lpstr>Types of archetypes:</vt:lpstr>
      <vt:lpstr>Situational archetypes:</vt:lpstr>
      <vt:lpstr>Types of situational archetypes: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 Archetypes:</vt:lpstr>
      <vt:lpstr>Types of character archetypes: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Symbolic Archetypes:</vt:lpstr>
      <vt:lpstr>Types of symbolic archetypes: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Bentonville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Archetypes:</dc:title>
  <dc:creator>mcearley</dc:creator>
  <cp:lastModifiedBy>Cearley, Michelle</cp:lastModifiedBy>
  <cp:revision>36</cp:revision>
  <dcterms:created xsi:type="dcterms:W3CDTF">2010-05-05T19:10:46Z</dcterms:created>
  <dcterms:modified xsi:type="dcterms:W3CDTF">2015-01-06T21:43:43Z</dcterms:modified>
</cp:coreProperties>
</file>