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B9E861-E077-4CCD-A819-2DBCCD2EA4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D995F3-6DBE-4E06-B0C8-0BADA9D5A5B9}" type="datetimeFigureOut">
              <a:rPr lang="en-US" smtClean="0"/>
              <a:t>2/21/2014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I Know Why the Caged Bird Sings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“</a:t>
            </a:r>
            <a:r>
              <a:rPr lang="en-US" sz="3200" dirty="0" smtClean="0"/>
              <a:t>All the Negroes around the world who sat sweating and praying, glued to their </a:t>
            </a:r>
            <a:r>
              <a:rPr lang="en-US" sz="3200" dirty="0" smtClean="0">
                <a:solidFill>
                  <a:srgbClr val="FF0000"/>
                </a:solidFill>
              </a:rPr>
              <a:t>“Master’s voice.” </a:t>
            </a:r>
            <a:r>
              <a:rPr lang="en-US" sz="3200" dirty="0" smtClean="0">
                <a:solidFill>
                  <a:schemeClr val="tx1"/>
                </a:solidFill>
              </a:rPr>
              <a:t>(57)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657600" cy="429768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original painting was partially </a:t>
            </a:r>
            <a:r>
              <a:rPr lang="en-US" dirty="0" smtClean="0"/>
              <a:t> finished </a:t>
            </a:r>
            <a:r>
              <a:rPr lang="en-US" dirty="0"/>
              <a:t>in 1898 by </a:t>
            </a:r>
            <a:r>
              <a:rPr lang="en-US" dirty="0" smtClean="0"/>
              <a:t>British </a:t>
            </a:r>
            <a:r>
              <a:rPr lang="en-US" dirty="0"/>
              <a:t>artist Francis </a:t>
            </a:r>
            <a:r>
              <a:rPr lang="en-US" dirty="0" err="1"/>
              <a:t>Barraud</a:t>
            </a:r>
            <a:r>
              <a:rPr lang="en-US" dirty="0"/>
              <a:t>, who </a:t>
            </a:r>
            <a:r>
              <a:rPr lang="en-US" dirty="0" smtClean="0"/>
              <a:t>portrayed his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brother's dog listening to "His Masters Voice" on an </a:t>
            </a:r>
            <a:r>
              <a:rPr lang="en-US" dirty="0" smtClean="0"/>
              <a:t>Edison </a:t>
            </a:r>
            <a:r>
              <a:rPr lang="en-US" dirty="0"/>
              <a:t>cylinder phonograph that was placed on top </a:t>
            </a:r>
            <a:r>
              <a:rPr lang="en-US" dirty="0" smtClean="0"/>
              <a:t>of the </a:t>
            </a:r>
            <a:r>
              <a:rPr lang="en-US" dirty="0"/>
              <a:t>coffin of his brother </a:t>
            </a:r>
            <a:br>
              <a:rPr lang="en-US" dirty="0"/>
            </a:br>
            <a:r>
              <a:rPr lang="en-US" dirty="0"/>
              <a:t>(the dog's master</a:t>
            </a:r>
            <a:r>
              <a:rPr lang="en-US" dirty="0" smtClean="0"/>
              <a:t>). It later became an advertising image for RCA </a:t>
            </a:r>
            <a:r>
              <a:rPr lang="en-US" dirty="0" smtClean="0"/>
              <a:t>phonographs (records).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2840831"/>
            <a:ext cx="2857500" cy="1981200"/>
          </a:xfrm>
        </p:spPr>
      </p:pic>
    </p:spTree>
    <p:extLst>
      <p:ext uri="{BB962C8B-B14F-4D97-AF65-F5344CB8AC3E}">
        <p14:creationId xmlns:p14="http://schemas.microsoft.com/office/powerpoint/2010/main" val="31308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“Ambrosia”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 People drank Coca Cola like ambrosia. . . “ </a:t>
            </a:r>
            <a:r>
              <a:rPr lang="en-US" dirty="0" smtClean="0"/>
              <a:t>(</a:t>
            </a:r>
            <a:r>
              <a:rPr lang="en-US" dirty="0" smtClean="0"/>
              <a:t>58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ambrosia?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researching the 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 </a:t>
            </a:r>
            <a:r>
              <a:rPr lang="en-US" dirty="0"/>
              <a:t>Greek mythology, ambrosia was a honey-flavored food eaten by the gods that allowed them to remain immortal. With the ambrosia, they often drank a honey-flavored drink called nectar. According to legend, each day doves brought ambrosia to Zeus, the king of the gods, to distribute among the other deities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/>
              <a:t>http://www.mythencyclopedia.com/A-Am/Ambrosia.html</a:t>
            </a:r>
          </a:p>
        </p:txBody>
      </p:sp>
    </p:spTree>
    <p:extLst>
      <p:ext uri="{BB962C8B-B14F-4D97-AF65-F5344CB8AC3E}">
        <p14:creationId xmlns:p14="http://schemas.microsoft.com/office/powerpoint/2010/main" val="3265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Another allusion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“. . . That God himself hated us and ordained us to be hewers of wood and drawers of water, forever and ever, world without end</a:t>
            </a:r>
            <a:r>
              <a:rPr lang="en-US" dirty="0" smtClean="0"/>
              <a:t>.” (57)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Does the WORD CHOICE/DICTION sound familiar? Where might it come from?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Yes. . . . It is a biblical 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Hint: </a:t>
            </a:r>
            <a:r>
              <a:rPr lang="en-US" dirty="0" smtClean="0"/>
              <a:t>the language choices (diction) of “ordained” and “hewers” plus “forever and ever” give hints that the wording is modeled after something religious.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 smtClean="0">
                <a:solidFill>
                  <a:srgbClr val="FF0000"/>
                </a:solidFill>
              </a:rPr>
              <a:t>internet searches </a:t>
            </a:r>
            <a:r>
              <a:rPr lang="en-US" dirty="0" smtClean="0">
                <a:solidFill>
                  <a:srgbClr val="FF0000"/>
                </a:solidFill>
              </a:rPr>
              <a:t> of quotes for </a:t>
            </a:r>
            <a:r>
              <a:rPr lang="en-US" dirty="0" smtClean="0">
                <a:solidFill>
                  <a:srgbClr val="FF0000"/>
                </a:solidFill>
              </a:rPr>
              <a:t>allusions </a:t>
            </a:r>
            <a:r>
              <a:rPr lang="en-US" dirty="0" smtClean="0"/>
              <a:t>if you think something is a reference, but you aren’t sure of the original source.</a:t>
            </a:r>
          </a:p>
          <a:p>
            <a:endParaRPr lang="en-US" dirty="0"/>
          </a:p>
          <a:p>
            <a:r>
              <a:rPr lang="en-US" b="1" dirty="0" smtClean="0"/>
              <a:t>SOURCE: Joshua 9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Hivites</a:t>
            </a:r>
            <a:r>
              <a:rPr lang="en-US" dirty="0" smtClean="0"/>
              <a:t> deceived the Israelites into making a pact with them, even though God had told the Israelites to kill them. The Israelites  instead disobeyed God and made the </a:t>
            </a:r>
            <a:r>
              <a:rPr lang="en-US" dirty="0" err="1" smtClean="0"/>
              <a:t>Hivites</a:t>
            </a:r>
            <a:r>
              <a:rPr lang="en-US" dirty="0" smtClean="0"/>
              <a:t> their SLAVES, people who would chop wood and carry their water.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Joshua 9: 23</a:t>
            </a:r>
          </a:p>
          <a:p>
            <a:endParaRPr lang="en-US" dirty="0" smtClean="0"/>
          </a:p>
          <a:p>
            <a:r>
              <a:rPr lang="en-US" dirty="0" smtClean="0"/>
              <a:t>“Now </a:t>
            </a:r>
            <a:r>
              <a:rPr lang="en-US" dirty="0"/>
              <a:t>therefore ye are cursed , and there shall none of you be freed from being bondmen, </a:t>
            </a:r>
            <a:r>
              <a:rPr lang="en-US" b="1" dirty="0">
                <a:solidFill>
                  <a:srgbClr val="FF0000"/>
                </a:solidFill>
              </a:rPr>
              <a:t>and hewers of wood and drawers of water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the house of my God</a:t>
            </a:r>
            <a:r>
              <a:rPr lang="en-US" dirty="0" smtClean="0"/>
              <a:t>.” (KJV)</a:t>
            </a:r>
          </a:p>
          <a:p>
            <a:endParaRPr lang="en-US" dirty="0"/>
          </a:p>
          <a:p>
            <a:r>
              <a:rPr lang="en-US" dirty="0" smtClean="0"/>
              <a:t>Connect this allusion to “Champion of the World.” What comparison is Angelou making between the black people and the </a:t>
            </a:r>
            <a:r>
              <a:rPr lang="en-US" dirty="0" err="1" smtClean="0"/>
              <a:t>Hivites</a:t>
            </a:r>
            <a:r>
              <a:rPr lang="en-US" dirty="0" smtClean="0"/>
              <a:t> in Joshua 9?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4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2127</TotalTime>
  <Words>371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Allusions</vt:lpstr>
      <vt:lpstr>“All the Negroes around the world who sat sweating and praying, glued to their “Master’s voice.” (57)</vt:lpstr>
      <vt:lpstr>“Ambrosia”</vt:lpstr>
      <vt:lpstr>Try researching the reference:</vt:lpstr>
      <vt:lpstr> Another allusion . . .</vt:lpstr>
      <vt:lpstr>Yes. . . . It is a biblical allusion</vt:lpstr>
      <vt:lpstr>PowerPoint Presentation</vt:lpstr>
    </vt:vector>
  </TitlesOfParts>
  <Company>Bentonville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Allusions</dc:title>
  <dc:creator>Cearley, Michelle</dc:creator>
  <cp:lastModifiedBy>Cearley, Michelle</cp:lastModifiedBy>
  <cp:revision>10</cp:revision>
  <dcterms:created xsi:type="dcterms:W3CDTF">2012-12-04T15:27:33Z</dcterms:created>
  <dcterms:modified xsi:type="dcterms:W3CDTF">2014-02-21T21:25:12Z</dcterms:modified>
</cp:coreProperties>
</file>